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3" r:id="rId7"/>
    <p:sldId id="277" r:id="rId8"/>
    <p:sldId id="269" r:id="rId9"/>
    <p:sldId id="260" r:id="rId10"/>
    <p:sldId id="262" r:id="rId11"/>
    <p:sldId id="264" r:id="rId12"/>
    <p:sldId id="279" r:id="rId13"/>
    <p:sldId id="265" r:id="rId14"/>
    <p:sldId id="282" r:id="rId15"/>
    <p:sldId id="283" r:id="rId16"/>
    <p:sldId id="266" r:id="rId17"/>
    <p:sldId id="294" r:id="rId18"/>
    <p:sldId id="267" r:id="rId19"/>
    <p:sldId id="273" r:id="rId20"/>
    <p:sldId id="285" r:id="rId21"/>
    <p:sldId id="274" r:id="rId22"/>
    <p:sldId id="287" r:id="rId23"/>
    <p:sldId id="275" r:id="rId24"/>
    <p:sldId id="291" r:id="rId25"/>
    <p:sldId id="292" r:id="rId26"/>
    <p:sldId id="296" r:id="rId27"/>
    <p:sldId id="297" r:id="rId28"/>
  </p:sldIdLst>
  <p:sldSz cx="9144000" cy="6858000" type="screen4x3"/>
  <p:notesSz cx="6796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2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F746-4F2C-426B-B836-09F0EE4D5B92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9" y="4715153"/>
            <a:ext cx="54368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544" y="9428583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82B70-F484-450C-93E4-2A18438ABD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82B70-F484-450C-93E4-2A18438ABD2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C3F4-FB11-4B3D-B35C-E0AB63F731E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BBE7C-51EA-4063-872C-FFAD524522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OLINA\Desktop\pokusy\pokusy-balicek-uv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/>
              <a:t>VODA V ROSTLINĚ</a:t>
            </a:r>
            <a:endParaRPr lang="cs-CZ" dirty="0"/>
          </a:p>
          <a:p>
            <a:r>
              <a:rPr lang="cs-CZ" dirty="0"/>
              <a:t>Tak jako člověk, má i rostlina žilky, pomocí kterých se rozvádí voda a minerální látky, aby rostlina mohla růst. Voda vždy stoupá v každé rostlině od kořenů vzhůru.  Voda vstupuje do rostlin stonky, které obsahují tenké trubičky zvané kapiláry. Tímto způsobem rostlina také získává z půdy živiny rozpuštěné ve vodě.</a:t>
            </a:r>
          </a:p>
          <a:p>
            <a:r>
              <a:rPr lang="cs-CZ" dirty="0"/>
              <a:t>Rostliny jsou schopné přijímat vodu celým </a:t>
            </a:r>
            <a:r>
              <a:rPr lang="cs-CZ" b="1" dirty="0"/>
              <a:t>povrchem těla</a:t>
            </a:r>
            <a:r>
              <a:rPr lang="cs-CZ" dirty="0"/>
              <a:t>. Suchozemské rostliny však přijímají naprostou většinu vody </a:t>
            </a:r>
            <a:r>
              <a:rPr lang="cs-CZ" b="1" dirty="0"/>
              <a:t>kořeny z půdy</a:t>
            </a:r>
            <a:r>
              <a:rPr lang="cs-CZ" dirty="0"/>
              <a:t>.  Kořen má zejména tyto funkce: přijímá vodu a minerály a slouží jako zásobárna živin - rostlinu zásobuje (přivádí rozpuštěné minerální látky a vodu do rostliny) - upevňuje rostlinu v půdě - někdy může sloužit i k vegetativnímu rozmnožování (dělení trsů).</a:t>
            </a:r>
          </a:p>
          <a:p>
            <a:pPr>
              <a:buNone/>
            </a:pPr>
            <a:endParaRPr lang="cs-CZ" dirty="0"/>
          </a:p>
          <a:p>
            <a:r>
              <a:rPr lang="cs-CZ" b="1" u="sng" dirty="0"/>
              <a:t>POKUS – Voda v rostlině </a:t>
            </a:r>
            <a:r>
              <a:rPr lang="cs-CZ" b="1" u="sng" dirty="0" smtClean="0"/>
              <a:t>– I. </a:t>
            </a:r>
            <a:endParaRPr lang="cs-CZ" dirty="0"/>
          </a:p>
          <a:p>
            <a:r>
              <a:rPr lang="cs-CZ" dirty="0"/>
              <a:t>Pomůcky: kelímek na vodu, bílá květina (například karafiát), nebo list se stonkem například rebarbory, řapíkatého celeru apod., potravinářské barvivo.</a:t>
            </a:r>
          </a:p>
          <a:p>
            <a:r>
              <a:rPr lang="cs-CZ" dirty="0"/>
              <a:t>Důkaz: Rozvedení vody v rostlině od stonku vzhůru.</a:t>
            </a:r>
          </a:p>
          <a:p>
            <a:r>
              <a:rPr lang="cs-CZ" dirty="0"/>
              <a:t>Postup: </a:t>
            </a:r>
          </a:p>
          <a:p>
            <a:r>
              <a:rPr lang="cs-CZ" dirty="0"/>
              <a:t>1. Do nádoby naředíme roztok vody a barviva, dáme do něj květinu.</a:t>
            </a:r>
          </a:p>
          <a:p>
            <a:r>
              <a:rPr lang="cs-CZ" dirty="0"/>
              <a:t>2. Postavíme na prosvětlené místo a necháme několik hodin.</a:t>
            </a:r>
          </a:p>
          <a:p>
            <a:r>
              <a:rPr lang="cs-CZ" dirty="0"/>
              <a:t>3. Barva bude pomalu stoupat žilkami ve stonku vzhůru až obarví bílý květ. </a:t>
            </a:r>
          </a:p>
          <a:p>
            <a:r>
              <a:rPr lang="cs-CZ" dirty="0"/>
              <a:t>4. Pokud stonek rozřízneme, uvidíme, jak jsou zbarveny i žilky v květině.</a:t>
            </a:r>
          </a:p>
          <a:p>
            <a:r>
              <a:rPr lang="cs-CZ" dirty="0"/>
              <a:t>Aby byl pokus zajímavější, můžeme připravit různě barevné roztoky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 smtClean="0"/>
              <a:t>Počasí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Teplota:</a:t>
            </a:r>
          </a:p>
          <a:p>
            <a:pPr marL="514350" indent="-514350">
              <a:buAutoNum type="arabicParenR"/>
            </a:pPr>
            <a:r>
              <a:rPr lang="cs-CZ" sz="3600" b="1" dirty="0" smtClean="0"/>
              <a:t>Rozdílné teploty </a:t>
            </a:r>
            <a:r>
              <a:rPr lang="cs-CZ" dirty="0" smtClean="0"/>
              <a:t>na sluníčku a ve stínu,</a:t>
            </a:r>
          </a:p>
          <a:p>
            <a:pPr marL="514350" indent="-514350">
              <a:buNone/>
            </a:pPr>
            <a:r>
              <a:rPr lang="cs-CZ" dirty="0" smtClean="0"/>
              <a:t>najdeme dvě rozdílná stanoviště, každý </a:t>
            </a:r>
          </a:p>
          <a:p>
            <a:pPr marL="514350" indent="-514350">
              <a:buNone/>
            </a:pPr>
            <a:r>
              <a:rPr lang="cs-CZ" dirty="0" smtClean="0"/>
              <a:t>den ve stejnou hodinu na nich měříme </a:t>
            </a:r>
          </a:p>
          <a:p>
            <a:pPr marL="514350" indent="-514350">
              <a:buNone/>
            </a:pPr>
            <a:r>
              <a:rPr lang="cs-CZ" dirty="0" smtClean="0"/>
              <a:t>teplotu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AutoNum type="arabicParenR"/>
            </a:pPr>
            <a:endParaRPr lang="cs-CZ" dirty="0"/>
          </a:p>
        </p:txBody>
      </p:sp>
      <p:pic>
        <p:nvPicPr>
          <p:cNvPr id="1026" name="Picture 2" descr="C:\Users\OLINA\Desktop\Akce 2012\publikace pokusy\pokusy\teploměry\IMG_3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212976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5"/>
            <a:ext cx="8229600" cy="33123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/>
              <a:t>Odrážení slunečního tepla: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dirty="0" smtClean="0"/>
              <a:t>Sluneční teplo se odráží od světlých předmětů, tmavé světlo pohlcují</a:t>
            </a:r>
          </a:p>
          <a:p>
            <a:pPr>
              <a:buNone/>
            </a:pPr>
            <a:r>
              <a:rPr lang="cs-CZ" dirty="0" smtClean="0"/>
              <a:t>Pokus: dvě plastové lahve – jedna obalená v alobalu, druhá v černém pytli na odpad – naplníme studenou vodou a modelínou do obou přiděláme teploměr, postavíme na sluníčko, zhruba po hodině odečteme měření</a:t>
            </a:r>
          </a:p>
          <a:p>
            <a:endParaRPr lang="cs-CZ" dirty="0"/>
          </a:p>
        </p:txBody>
      </p:sp>
      <p:pic>
        <p:nvPicPr>
          <p:cNvPr id="5" name="Picture 2" descr="D:\DCIM\103CANON\IMG_5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208823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800" b="1" dirty="0" smtClean="0"/>
              <a:t>Déšť: </a:t>
            </a:r>
          </a:p>
          <a:p>
            <a:pPr>
              <a:buNone/>
            </a:pPr>
            <a:endParaRPr lang="cs-CZ" sz="3800" b="1" dirty="0" smtClean="0"/>
          </a:p>
          <a:p>
            <a:pPr marL="514350" indent="-514350">
              <a:buNone/>
            </a:pPr>
            <a:r>
              <a:rPr lang="cs-CZ" b="1" dirty="0" smtClean="0"/>
              <a:t>Výroba srážkoměru z </a:t>
            </a:r>
            <a:r>
              <a:rPr lang="cs-CZ" b="1" dirty="0" err="1" smtClean="0"/>
              <a:t>Pet</a:t>
            </a:r>
            <a:r>
              <a:rPr lang="cs-CZ" b="1" dirty="0" smtClean="0"/>
              <a:t>- </a:t>
            </a:r>
            <a:r>
              <a:rPr lang="cs-CZ" dirty="0" smtClean="0"/>
              <a:t>lahve, každý den ve stejnou hodinu zaznamenáváme množství vody – </a:t>
            </a:r>
            <a:r>
              <a:rPr lang="cs-CZ" sz="1700" dirty="0" smtClean="0"/>
              <a:t>pracovní list 4</a:t>
            </a:r>
          </a:p>
          <a:p>
            <a:endParaRPr lang="cs-CZ" dirty="0" smtClean="0"/>
          </a:p>
          <a:p>
            <a:r>
              <a:rPr lang="cs-CZ" dirty="0" smtClean="0"/>
              <a:t> 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4" descr="C:\Users\OLINA\Desktop\Akce 2012\publikace pokusy\pokusy\srážkoměr\IMG_3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339752" cy="3119670"/>
          </a:xfrm>
          <a:prstGeom prst="rect">
            <a:avLst/>
          </a:prstGeom>
          <a:noFill/>
        </p:spPr>
      </p:pic>
      <p:pic>
        <p:nvPicPr>
          <p:cNvPr id="6" name="Picture 5" descr="C:\Users\OLINA\Desktop\Akce 2012\publikace pokusy\pokusy\srážkoměr\IMG_3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3264362" cy="2448272"/>
          </a:xfrm>
          <a:prstGeom prst="rect">
            <a:avLst/>
          </a:prstGeom>
          <a:noFill/>
        </p:spPr>
      </p:pic>
      <p:pic>
        <p:nvPicPr>
          <p:cNvPr id="7" name="Picture 6" descr="C:\Users\OLINA\Desktop\Akce 2012\publikace pokusy\pokusy\srážkoměr\IMG_3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924944"/>
            <a:ext cx="2232248" cy="2976331"/>
          </a:xfrm>
          <a:prstGeom prst="rect">
            <a:avLst/>
          </a:prstGeom>
          <a:noFill/>
        </p:spPr>
      </p:pic>
      <p:pic>
        <p:nvPicPr>
          <p:cNvPr id="8" name="Picture 3" descr="C:\Users\OLINA\Desktop\Akce 2012\publikace pokusy\pokusy\srážkoměr\IMG_36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9638" y="2492896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0" y="260649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2) </a:t>
            </a:r>
            <a:r>
              <a:rPr lang="cs-CZ" sz="2000" b="1" dirty="0" smtClean="0"/>
              <a:t>Vypařování vody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dirty="0" smtClean="0"/>
              <a:t>Když se oteplí a vysvitne slunce, voda se začne vypařovat – mění se na plyn – vodní páru. Jak z fyziky víme, </a:t>
            </a:r>
            <a:r>
              <a:rPr lang="cs-CZ" dirty="0" smtClean="0"/>
              <a:t>kapaliny  </a:t>
            </a:r>
            <a:r>
              <a:rPr lang="cs-CZ" dirty="0" smtClean="0"/>
              <a:t>se vypařuje stále. Snížením teploty se dá snížit i rychlost vypařování. </a:t>
            </a:r>
          </a:p>
          <a:p>
            <a:r>
              <a:rPr lang="cs-CZ" dirty="0" smtClean="0"/>
              <a:t>Pomůcky: starý talíř (nebo mělká nádoba), lihový fix.</a:t>
            </a:r>
          </a:p>
          <a:p>
            <a:pPr>
              <a:buNone/>
            </a:pPr>
            <a:r>
              <a:rPr lang="cs-CZ" dirty="0" smtClean="0"/>
              <a:t>Postup: </a:t>
            </a:r>
          </a:p>
          <a:p>
            <a:r>
              <a:rPr lang="cs-CZ" dirty="0" smtClean="0"/>
              <a:t>1. Talíř naplníme vodou a postavíme na slunce. (případně více stejných talířů a na místa s různou teplotou)</a:t>
            </a:r>
          </a:p>
          <a:p>
            <a:r>
              <a:rPr lang="cs-CZ" dirty="0" smtClean="0"/>
              <a:t>2. Místo, kam sahá hladina označíme fixem.</a:t>
            </a:r>
          </a:p>
          <a:p>
            <a:r>
              <a:rPr lang="cs-CZ" dirty="0" smtClean="0"/>
              <a:t>3. Každý den na talíři označujeme místa, kam </a:t>
            </a:r>
          </a:p>
          <a:p>
            <a:pPr>
              <a:buNone/>
            </a:pPr>
            <a:r>
              <a:rPr lang="cs-CZ" dirty="0" smtClean="0"/>
              <a:t>hladina sahá, podle toho </a:t>
            </a:r>
            <a:r>
              <a:rPr lang="cs-CZ" dirty="0" smtClean="0"/>
              <a:t>poznáme, jak </a:t>
            </a:r>
            <a:r>
              <a:rPr lang="cs-CZ" dirty="0" smtClean="0"/>
              <a:t>rychle se </a:t>
            </a:r>
          </a:p>
          <a:p>
            <a:pPr>
              <a:buNone/>
            </a:pPr>
            <a:r>
              <a:rPr lang="cs-CZ" dirty="0" smtClean="0"/>
              <a:t>hladina odpařila.</a:t>
            </a:r>
          </a:p>
        </p:txBody>
      </p:sp>
      <p:pic>
        <p:nvPicPr>
          <p:cNvPr id="11" name="Picture 2" descr="C:\Users\OLINA\Desktop\Akce 2012\publikace pokusy\pokusy\odpařování\IMG_3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144000" cy="57332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3) Jak zastavit vypařování?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Voda se neustále vypařuje. Z moří, jezer, řek, rybníků. Dá se toto vypařování nějak zastavit? Voda se vypařuje, když k ní pustíme vzduch. Jestliže zakážeme vzduchu přístupu k vodě, odpařování se po určité době zastaví. Molekuly vody u hladiny se jednoduše řečeno nebudou mít kam vypařovat.</a:t>
            </a:r>
          </a:p>
          <a:p>
            <a:r>
              <a:rPr lang="cs-CZ" dirty="0" smtClean="0"/>
              <a:t>Pomůcky:  dvě stejné sklenice, lihový fix, miska.</a:t>
            </a:r>
          </a:p>
          <a:p>
            <a:r>
              <a:rPr lang="cs-CZ" dirty="0" smtClean="0"/>
              <a:t>Postup:</a:t>
            </a:r>
          </a:p>
          <a:p>
            <a:r>
              <a:rPr lang="cs-CZ" dirty="0" smtClean="0"/>
              <a:t>1. Vezměte dvě stejné  </a:t>
            </a:r>
            <a:r>
              <a:rPr lang="cs-CZ" dirty="0" smtClean="0"/>
              <a:t>sklenice </a:t>
            </a:r>
            <a:r>
              <a:rPr lang="cs-CZ" dirty="0" smtClean="0"/>
              <a:t>a přibližně v polovině jejich  výšky nakreslete fixem čáru. </a:t>
            </a:r>
          </a:p>
          <a:p>
            <a:r>
              <a:rPr lang="cs-CZ" dirty="0" smtClean="0"/>
              <a:t>2. Do obou </a:t>
            </a:r>
            <a:r>
              <a:rPr lang="cs-CZ" dirty="0" smtClean="0"/>
              <a:t>sklenic </a:t>
            </a:r>
            <a:r>
              <a:rPr lang="cs-CZ" dirty="0" smtClean="0"/>
              <a:t>až po čáru nalijte vodu.</a:t>
            </a:r>
          </a:p>
          <a:p>
            <a:r>
              <a:rPr lang="cs-CZ" dirty="0" smtClean="0"/>
              <a:t>3. Jednu sklenici zakryjte  miskou, zatímco druhou nechte nepřikrytou. </a:t>
            </a:r>
          </a:p>
          <a:p>
            <a:r>
              <a:rPr lang="cs-CZ" dirty="0" smtClean="0"/>
              <a:t>4.Pokus kontrolujte vždy den po dni. </a:t>
            </a:r>
          </a:p>
          <a:p>
            <a:r>
              <a:rPr lang="cs-CZ" dirty="0" smtClean="0"/>
              <a:t>Co se bude dít s vodou ve sklenicích? Bude voda ubývat stejně nebo různě? Nebo vůbec? Vyzkoušejte uvidíte.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065315"/>
          </a:xfrm>
        </p:spPr>
        <p:txBody>
          <a:bodyPr>
            <a:normAutofit/>
          </a:bodyPr>
          <a:lstStyle/>
          <a:p>
            <a:r>
              <a:rPr lang="cs-CZ" dirty="0" smtClean="0"/>
              <a:t>Vodní pára: Výroba oblaku v PET lahvi</a:t>
            </a:r>
          </a:p>
          <a:p>
            <a:r>
              <a:rPr lang="cs-CZ" dirty="0" smtClean="0"/>
              <a:t>Vítr: výroba detektoru síly větru: </a:t>
            </a:r>
            <a:r>
              <a:rPr lang="cs-CZ" dirty="0" err="1" smtClean="0"/>
              <a:t>anemometr</a:t>
            </a:r>
            <a:r>
              <a:rPr lang="cs-CZ" sz="1400" dirty="0" err="1" smtClean="0"/>
              <a:t>pracovní</a:t>
            </a:r>
            <a:r>
              <a:rPr lang="cs-CZ" sz="1400" dirty="0" smtClean="0"/>
              <a:t> list 4</a:t>
            </a:r>
          </a:p>
          <a:p>
            <a:r>
              <a:rPr lang="cs-CZ" dirty="0" smtClean="0"/>
              <a:t>Tlak vzduchu: výroba barometru </a:t>
            </a:r>
            <a:r>
              <a:rPr lang="cs-CZ" sz="1100" dirty="0" smtClean="0"/>
              <a:t>pracovní list 4</a:t>
            </a:r>
          </a:p>
          <a:p>
            <a:r>
              <a:rPr lang="cs-CZ" dirty="0" smtClean="0"/>
              <a:t>Znečištění ovzduší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Další pokusy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Vlasový vlhkoměr: </a:t>
            </a:r>
          </a:p>
          <a:p>
            <a:pPr>
              <a:buNone/>
            </a:pPr>
            <a:r>
              <a:rPr lang="cs-CZ" sz="2800" dirty="0" smtClean="0"/>
              <a:t>Dlouhý </a:t>
            </a:r>
            <a:r>
              <a:rPr lang="cs-CZ" sz="2800" dirty="0" smtClean="0"/>
              <a:t>vlas očistíme – aby nebyl mastný, na jeho konec zavěsíme olůvko, nebo jiný předmět, který ale není příliš těžký a jeho druhý konec uvážeme na papír- na papíře vyznačíme stupnici. Každý den zaznamenáváme pohyb olůvka. Pro rychlé pozorování prodlužování vlasu, dáme kolem vlasu mokrý hadr, vlas se  prodlouží, po odstranění zase zkrátí.</a:t>
            </a:r>
            <a:endParaRPr lang="cs-CZ" sz="2800" dirty="0"/>
          </a:p>
        </p:txBody>
      </p:sp>
      <p:pic>
        <p:nvPicPr>
          <p:cNvPr id="5" name="Picture 3" descr="D:\DCIM\103CANON\IMG_5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5"/>
            <a:ext cx="280831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- přístroje</a:t>
            </a:r>
            <a:endParaRPr lang="cs-CZ" dirty="0"/>
          </a:p>
        </p:txBody>
      </p:sp>
      <p:pic>
        <p:nvPicPr>
          <p:cNvPr id="1026" name="Picture 2" descr="C:\Users\OLINA\Desktop\220px-Anemomet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1440160" cy="1597268"/>
          </a:xfrm>
          <a:prstGeom prst="rect">
            <a:avLst/>
          </a:prstGeom>
          <a:noFill/>
        </p:spPr>
      </p:pic>
      <p:pic>
        <p:nvPicPr>
          <p:cNvPr id="1027" name="Picture 3" descr="C:\Users\OLINA\Desktop\imagesCALJ1G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1538150" cy="1152128"/>
          </a:xfrm>
          <a:prstGeom prst="rect">
            <a:avLst/>
          </a:prstGeom>
          <a:noFill/>
        </p:spPr>
      </p:pic>
      <p:pic>
        <p:nvPicPr>
          <p:cNvPr id="1028" name="Picture 4" descr="C:\Users\OLINA\Desktop\170px-Rain_gauge_Hellman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268760"/>
            <a:ext cx="1296144" cy="1944216"/>
          </a:xfrm>
          <a:prstGeom prst="rect">
            <a:avLst/>
          </a:prstGeom>
          <a:noFill/>
        </p:spPr>
      </p:pic>
      <p:pic>
        <p:nvPicPr>
          <p:cNvPr id="1029" name="Picture 5" descr="C:\Users\OLINA\Desktop\1823488671hydrome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1350000" cy="1800000"/>
          </a:xfrm>
          <a:prstGeom prst="rect">
            <a:avLst/>
          </a:prstGeom>
          <a:noFill/>
        </p:spPr>
      </p:pic>
      <p:pic>
        <p:nvPicPr>
          <p:cNvPr id="1030" name="Picture 6" descr="C:\Users\OLINA\Desktop\bez názv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268760"/>
            <a:ext cx="1209675" cy="1457325"/>
          </a:xfrm>
          <a:prstGeom prst="rect">
            <a:avLst/>
          </a:prstGeom>
          <a:noFill/>
        </p:spPr>
      </p:pic>
      <p:pic>
        <p:nvPicPr>
          <p:cNvPr id="11" name="Picture 2" descr="C:\Users\OLINA\Desktop\barogra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2996953"/>
            <a:ext cx="2160240" cy="1515392"/>
          </a:xfrm>
          <a:prstGeom prst="rect">
            <a:avLst/>
          </a:prstGeom>
          <a:noFill/>
        </p:spPr>
      </p:pic>
      <p:pic>
        <p:nvPicPr>
          <p:cNvPr id="1031" name="Picture 7" descr="C:\Users\OLINA\Desktop\bez názvu 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356992"/>
            <a:ext cx="1276350" cy="1390650"/>
          </a:xfrm>
          <a:prstGeom prst="rect">
            <a:avLst/>
          </a:prstGeom>
          <a:noFill/>
        </p:spPr>
      </p:pic>
      <p:pic>
        <p:nvPicPr>
          <p:cNvPr id="1032" name="Picture 8" descr="C:\Users\OLINA\Desktop\big_32701508-teplomer-venkovni285_al-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3356992"/>
            <a:ext cx="1621706" cy="1368152"/>
          </a:xfrm>
          <a:prstGeom prst="rect">
            <a:avLst/>
          </a:prstGeom>
          <a:noFill/>
        </p:spPr>
      </p:pic>
      <p:pic>
        <p:nvPicPr>
          <p:cNvPr id="1034" name="Picture 10" descr="http://web.quick.cz/frantabilek/vybaveni/montaz/vid-pa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2852936"/>
            <a:ext cx="1334043" cy="2304256"/>
          </a:xfrm>
          <a:prstGeom prst="rect">
            <a:avLst/>
          </a:prstGeom>
          <a:noFill/>
        </p:spPr>
      </p:pic>
      <p:pic>
        <p:nvPicPr>
          <p:cNvPr id="1035" name="Picture 11" descr="C:\Users\OLINA\Desktop\bez názv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4077072"/>
            <a:ext cx="1085850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Pokusy s vodou</a:t>
            </a:r>
          </a:p>
          <a:p>
            <a:pPr>
              <a:buNone/>
            </a:pPr>
            <a:r>
              <a:rPr lang="cs-CZ" dirty="0" smtClean="0"/>
              <a:t>Tornádo:</a:t>
            </a:r>
          </a:p>
          <a:p>
            <a:pPr>
              <a:buNone/>
            </a:pPr>
            <a:r>
              <a:rPr lang="cs-CZ" dirty="0" smtClean="0"/>
              <a:t>Pomůcky: 2 plastové lahve, barva, prostředek na </a:t>
            </a:r>
            <a:r>
              <a:rPr lang="cs-CZ" dirty="0" err="1" smtClean="0"/>
              <a:t>na</a:t>
            </a:r>
            <a:r>
              <a:rPr lang="cs-CZ" dirty="0" smtClean="0"/>
              <a:t> nádobí, lžička, lepící páska</a:t>
            </a:r>
          </a:p>
          <a:p>
            <a:pPr>
              <a:buFontTx/>
              <a:buChar char="-"/>
            </a:pPr>
            <a:r>
              <a:rPr lang="cs-CZ" dirty="0" smtClean="0"/>
              <a:t>Naplníme plastovou lahev do ¾ vodou, přidáme tři kapky barvy, a dvě lžičky jaru, zavřeme, zatřepeme. Spojíme pevně obě lahve hrdly k sobě lepící </a:t>
            </a:r>
            <a:r>
              <a:rPr lang="cs-CZ" dirty="0" smtClean="0"/>
              <a:t>páskou </a:t>
            </a:r>
            <a:r>
              <a:rPr lang="cs-CZ" dirty="0" smtClean="0"/>
              <a:t>a obrátíme je, aby plná byla </a:t>
            </a:r>
            <a:r>
              <a:rPr lang="cs-CZ" dirty="0" smtClean="0"/>
              <a:t>nahoře </a:t>
            </a:r>
            <a:r>
              <a:rPr lang="cs-CZ" dirty="0" smtClean="0"/>
              <a:t>a uděláme v lahvi rotační pohyb. Vířením vody a vzduchu vzniká tornádo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OLINA\Desktop\pokusy\balicek-inside-svelkym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Sami otázky nestačí – odpovědi nalézáme v pokusech a pozorováních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Rostliny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 smtClean="0"/>
              <a:t>Světlo </a:t>
            </a:r>
            <a:r>
              <a:rPr lang="cs-CZ" b="1" dirty="0"/>
              <a:t>je chlebem rostlin </a:t>
            </a:r>
            <a:endParaRPr lang="cs-CZ" dirty="0"/>
          </a:p>
          <a:p>
            <a:r>
              <a:rPr lang="cs-CZ" b="1" dirty="0"/>
              <a:t>Teplo a světlo, vláha a vzduch</a:t>
            </a:r>
            <a:r>
              <a:rPr lang="cs-CZ" dirty="0"/>
              <a:t> jsou potřebnými látkami, nejdůležitějšími v životě rostliny.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Buzola:</a:t>
            </a:r>
          </a:p>
          <a:p>
            <a:pPr>
              <a:buNone/>
            </a:pPr>
            <a:r>
              <a:rPr lang="cs-CZ" dirty="0" smtClean="0"/>
              <a:t>Pomůcky: </a:t>
            </a:r>
            <a:r>
              <a:rPr lang="cs-CZ" dirty="0" smtClean="0"/>
              <a:t>dlouhá </a:t>
            </a:r>
            <a:r>
              <a:rPr lang="cs-CZ" dirty="0" smtClean="0"/>
              <a:t>jehla, miska s vodou, víčko z plastu</a:t>
            </a:r>
            <a:r>
              <a:rPr lang="cs-CZ" dirty="0" smtClean="0"/>
              <a:t>, nebo list, magnet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Třeme jehlu magnetem- stále ve stejném směru, na vodu položíme víčko a na něj jehlu – špička ukazuje vždy k sever</a:t>
            </a:r>
          </a:p>
          <a:p>
            <a:pPr>
              <a:buFontTx/>
              <a:buChar char="-"/>
            </a:pPr>
            <a:r>
              <a:rPr lang="cs-CZ" dirty="0" smtClean="0"/>
              <a:t>Jehla se zmagnetizovala. A ukazuje</a:t>
            </a:r>
          </a:p>
          <a:p>
            <a:pPr>
              <a:buNone/>
            </a:pPr>
            <a:r>
              <a:rPr lang="cs-CZ" dirty="0" smtClean="0"/>
              <a:t> k severu, tak jako ručička kompasu,</a:t>
            </a:r>
          </a:p>
          <a:p>
            <a:pPr>
              <a:buNone/>
            </a:pPr>
            <a:r>
              <a:rPr lang="cs-CZ" dirty="0" smtClean="0"/>
              <a:t> když víme kde je sever odvodíme</a:t>
            </a:r>
          </a:p>
          <a:p>
            <a:pPr>
              <a:buNone/>
            </a:pPr>
            <a:r>
              <a:rPr lang="cs-CZ" dirty="0" smtClean="0"/>
              <a:t> kde jsou ostatní světové strany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Picture 2" descr="D:\DCIM\103CANON\IMG_5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24944"/>
            <a:ext cx="284380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Kouzelná voda </a:t>
            </a:r>
            <a:r>
              <a:rPr lang="cs-CZ" dirty="0" smtClean="0"/>
              <a:t>– </a:t>
            </a:r>
            <a:r>
              <a:rPr lang="cs-CZ" sz="2600" dirty="0" smtClean="0"/>
              <a:t>na vodu působí povrchové tzv.  napětí vody- síla která působí na soudržnost kapalin v povrchové vrstvě</a:t>
            </a:r>
          </a:p>
          <a:p>
            <a:pPr marL="514350" indent="-514350">
              <a:buAutoNum type="arabicParenR"/>
            </a:pPr>
            <a:r>
              <a:rPr lang="cs-CZ" sz="2600" dirty="0" smtClean="0"/>
              <a:t>Do plné sklenice s vodou přihazujeme mince, až je sklenice plná – vždy pomalu opřením o okraj (kdo </a:t>
            </a:r>
            <a:r>
              <a:rPr lang="cs-CZ" sz="2600" dirty="0" err="1" smtClean="0"/>
              <a:t>naháže</a:t>
            </a:r>
            <a:r>
              <a:rPr lang="cs-CZ" sz="2600" dirty="0" smtClean="0"/>
              <a:t> nejvíc mincí) </a:t>
            </a:r>
          </a:p>
          <a:p>
            <a:pPr marL="514350" indent="-514350">
              <a:buAutoNum type="arabicParenR"/>
            </a:pPr>
            <a:r>
              <a:rPr lang="cs-CZ" sz="2600" dirty="0" smtClean="0"/>
              <a:t>Na misku s vodou pokládáme různé předměty pomocí vidličky na pijáku (žiletka, sponka) – papír jde ke dnu, ale předmět díky povrchovému napětí vody zůstává ležet na hladině</a:t>
            </a:r>
          </a:p>
          <a:p>
            <a:pPr marL="514350" indent="-514350">
              <a:buAutoNum type="arabicParenR"/>
            </a:pPr>
            <a:r>
              <a:rPr lang="cs-CZ" sz="2600" dirty="0" smtClean="0"/>
              <a:t>Na přeplněnou misku pokládáme opatrně předměty, (sponka, haléřové mince) díky povrchovému napětí zůstávají ležet na hladině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6" name="Picture 3" descr="D:\DCIM\103CANON\IMG_5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5064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sz="2400" dirty="0" smtClean="0"/>
              <a:t>4) Sklenici naplníme po okraj </a:t>
            </a:r>
            <a:r>
              <a:rPr lang="cs-CZ" sz="2400" dirty="0" smtClean="0"/>
              <a:t>vodou </a:t>
            </a:r>
            <a:r>
              <a:rPr lang="cs-CZ" sz="2400" dirty="0" smtClean="0"/>
              <a:t>přiklopíme víčkem/papírem, otočíme – víčko zůstává přilepené na sklenici – tlak vzduchu, který působí zdola je silnější než váha vody</a:t>
            </a:r>
          </a:p>
          <a:p>
            <a:pPr marL="514350" indent="-514350">
              <a:buNone/>
            </a:pPr>
            <a:r>
              <a:rPr lang="cs-CZ" sz="2400" dirty="0" smtClean="0"/>
              <a:t>5) Hrdlo sklenice překryjeme silonkou  - napneme a upevníme – přes silonku naplníme sklenici po okraj vodou – překryjeme papírem a sklenici rychle otočíme, odstraníme papír – voda ve sklenici zůstává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Picture 4" descr="D:\DCIM\103CANON\IMG_5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284380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6) </a:t>
            </a:r>
            <a:r>
              <a:rPr lang="cs-CZ" sz="2600" dirty="0" smtClean="0"/>
              <a:t>Vodní mosty – jednu naplněnou nádobu postavíme na židli, druhou prázdnou vedle na podlahu. Do horní nádoby dáme hadici a sajeme tak </a:t>
            </a:r>
            <a:r>
              <a:rPr lang="cs-CZ" sz="2600" dirty="0" smtClean="0"/>
              <a:t>dlouho, </a:t>
            </a:r>
            <a:r>
              <a:rPr lang="cs-CZ" sz="2600" dirty="0" smtClean="0"/>
              <a:t>až ji máme u úst, poté ucpeme hadičku palcem a dáme do dolní nádoby – voda začne přetékat – když spodní zvedneme, voda poteče zpátky, když budou oba konce ve stejné výšce, voda nikam nepoteče</a:t>
            </a:r>
          </a:p>
          <a:p>
            <a:pPr>
              <a:buNone/>
            </a:pPr>
            <a:r>
              <a:rPr lang="cs-CZ" sz="2600" dirty="0" smtClean="0"/>
              <a:t>7) Teplá studená voda- do velké nádoby dáme studenou vodu, do menší teplou, kterou obarvíme inkoustem, nebo potravinářským barvivem, malou nádobu zatížíme a ponoříme do velké – obarvená voda bude stoupat vzhůru, protože má menší hustotu. Pokud dáme do malé nádoby také studenou vodu, velká nádoba se neobarví.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Další pokusy: </a:t>
            </a:r>
          </a:p>
          <a:p>
            <a:pPr>
              <a:buNone/>
            </a:pPr>
            <a:r>
              <a:rPr lang="cs-CZ" b="1" dirty="0" smtClean="0"/>
              <a:t>Tančící zrnka: </a:t>
            </a:r>
            <a:r>
              <a:rPr lang="cs-CZ" dirty="0" smtClean="0"/>
              <a:t>Přes kovovou mísu natáhneme potravinovou folii. Na fólii nasypeme zrníčka. K misce přiložíme víko krabice a silně do něho klepeme vařečkou. Vibrace se šíří vzduchem a rozkmitají i plastovou folii. Zvuk vzniká kmitáním, kmitající těleso vytváří zvukové vlny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6" name="Picture 2" descr="D:\DCIM\103CANON\IMG_5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3017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"/>
            <a:ext cx="9144000" cy="5877271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Duha v brčku</a:t>
            </a:r>
          </a:p>
          <a:p>
            <a:pPr>
              <a:buNone/>
            </a:pPr>
            <a:r>
              <a:rPr lang="cs-CZ" dirty="0" smtClean="0"/>
              <a:t>Připravíme 4 sklenice s vodou a každou obarvíme tuší nebo potravinářským barvivem na jinou barvu, </a:t>
            </a:r>
          </a:p>
          <a:p>
            <a:pPr>
              <a:buNone/>
            </a:pPr>
            <a:r>
              <a:rPr lang="cs-CZ" dirty="0" smtClean="0"/>
              <a:t>Do sklenic přidáme – 1 lžíci soli, 2 lžíce soli, 3 lžíce soli, 4 lžíce soli a zamícháme. Do sklenic postupně namáčíme brčko a z každé sklenice nabereme cca 2 cm tekutiny. Vždy musí být horní konec uzavřený prstem. Začínáme od sklenice s nejmenším množstvím soli. V brčku vzniká duha – čím víc je voda </a:t>
            </a:r>
            <a:r>
              <a:rPr lang="cs-CZ" dirty="0" smtClean="0"/>
              <a:t>slaná, </a:t>
            </a:r>
            <a:r>
              <a:rPr lang="cs-CZ" dirty="0" smtClean="0"/>
              <a:t>tím má větší hustotu. Když brčko </a:t>
            </a:r>
            <a:r>
              <a:rPr lang="cs-CZ" dirty="0" smtClean="0"/>
              <a:t>otočíme, </a:t>
            </a:r>
            <a:r>
              <a:rPr lang="cs-CZ" dirty="0" smtClean="0"/>
              <a:t>barvy se promíchají a voda zhnědne.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Kolik váží vzduch: </a:t>
            </a:r>
          </a:p>
          <a:p>
            <a:pPr>
              <a:buNone/>
            </a:pPr>
            <a:r>
              <a:rPr lang="cs-CZ" dirty="0" smtClean="0"/>
              <a:t>Nafoukneme dva stejně velké balonky, tak aby byly stejně velké, balonky upevníme na konce tyčky lepící páskou. Uprostřed tyčky upevníme šňůrku a zavěsíme tak, aby se ničeho nedotýkaly. Šňůrku upravíme tak, aby byly balónky v rovnováze. Jeden balonek propíchneme. Plný balonek je těžší než prázdný.  </a:t>
            </a:r>
            <a:endParaRPr lang="cs-CZ" dirty="0"/>
          </a:p>
        </p:txBody>
      </p:sp>
      <p:sp>
        <p:nvSpPr>
          <p:cNvPr id="4" name="Zástupný symbol pro obsah 4"/>
          <p:cNvSpPr txBox="1">
            <a:spLocks/>
          </p:cNvSpPr>
          <p:nvPr/>
        </p:nvSpPr>
        <p:spPr>
          <a:xfrm>
            <a:off x="0" y="1"/>
            <a:ext cx="9144000" cy="5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sz="7000" b="1" dirty="0" smtClean="0"/>
              <a:t>Faraónův had</a:t>
            </a:r>
          </a:p>
          <a:p>
            <a:endParaRPr lang="cs-CZ" dirty="0" smtClean="0"/>
          </a:p>
          <a:p>
            <a:r>
              <a:rPr lang="cs-CZ" dirty="0" smtClean="0"/>
              <a:t>Efektní pokus, který můžete provést s látkami dostupnými v každé kuchyni. Z malé hořící kopičky vyroste 40 cm dlouhý had, který se svíjí a kroutí.</a:t>
            </a:r>
          </a:p>
          <a:p>
            <a:r>
              <a:rPr lang="cs-CZ" b="1" dirty="0" smtClean="0"/>
              <a:t>Suroviny:</a:t>
            </a:r>
          </a:p>
          <a:p>
            <a:r>
              <a:rPr lang="cs-CZ" dirty="0" smtClean="0"/>
              <a:t>Cukr krupice – 9 lžiček</a:t>
            </a:r>
          </a:p>
          <a:p>
            <a:r>
              <a:rPr lang="cs-CZ" dirty="0" smtClean="0"/>
              <a:t>Jedlá soda – 1 lžička </a:t>
            </a:r>
          </a:p>
          <a:p>
            <a:r>
              <a:rPr lang="cs-CZ" dirty="0" smtClean="0"/>
              <a:t>Dřevěné či normální uhlí – malá hrstka </a:t>
            </a:r>
          </a:p>
          <a:p>
            <a:r>
              <a:rPr lang="cs-CZ" dirty="0" smtClean="0"/>
              <a:t>Líh nebo technický benzín - 4ml </a:t>
            </a:r>
          </a:p>
          <a:p>
            <a:r>
              <a:rPr lang="cs-CZ" dirty="0" smtClean="0"/>
              <a:t>a tuhý líh - 4 menší kousky </a:t>
            </a:r>
          </a:p>
          <a:p>
            <a:r>
              <a:rPr lang="cs-CZ" b="1" dirty="0" smtClean="0"/>
              <a:t>Pomůcky:</a:t>
            </a:r>
          </a:p>
          <a:p>
            <a:r>
              <a:rPr lang="cs-CZ" dirty="0" smtClean="0"/>
              <a:t>Třecí miska</a:t>
            </a:r>
          </a:p>
          <a:p>
            <a:r>
              <a:rPr lang="cs-CZ" dirty="0" smtClean="0"/>
              <a:t>Lžička</a:t>
            </a:r>
          </a:p>
          <a:p>
            <a:r>
              <a:rPr lang="cs-CZ" dirty="0" smtClean="0"/>
              <a:t>Nehořlavá podložka (</a:t>
            </a:r>
            <a:r>
              <a:rPr lang="cs-CZ" dirty="0" err="1" smtClean="0"/>
              <a:t>např.cihla</a:t>
            </a:r>
            <a:r>
              <a:rPr lang="cs-CZ" dirty="0" smtClean="0"/>
              <a:t>, dlaždice…) </a:t>
            </a:r>
          </a:p>
          <a:p>
            <a:r>
              <a:rPr lang="cs-CZ" dirty="0" smtClean="0"/>
              <a:t>Injekční stříkačka </a:t>
            </a:r>
          </a:p>
          <a:p>
            <a:r>
              <a:rPr lang="cs-CZ" dirty="0" smtClean="0"/>
              <a:t>Zápalky </a:t>
            </a:r>
          </a:p>
          <a:p>
            <a:r>
              <a:rPr lang="cs-CZ" b="1" dirty="0" smtClean="0"/>
              <a:t>Postup:</a:t>
            </a:r>
          </a:p>
          <a:p>
            <a:r>
              <a:rPr lang="cs-CZ" dirty="0" smtClean="0"/>
              <a:t>Ve třecí misce rozdrtíme uhlí na prach. Ze vzniklého prášku uděláme na nehořlavé podložce (dlaždici nebo cihle) asi 0,5cm vysokou vrstvu o průměru zhruba 10 cm.</a:t>
            </a:r>
          </a:p>
          <a:p>
            <a:r>
              <a:rPr lang="cs-CZ" dirty="0" smtClean="0"/>
              <a:t>Do třecí misky si připravíme směs: 9 lžiček cukru krystalu a 1 lžičky jedlé sody. Tyto látky rozmělníme v třecí misce a pečlivě promícháme. Na směs není vhodný moučkový cukr.</a:t>
            </a:r>
          </a:p>
          <a:p>
            <a:r>
              <a:rPr lang="cs-CZ" dirty="0" smtClean="0"/>
              <a:t>Na vrstvu prášku položíme kousky tuhého podpalovače a prášek navlhčíme injekční stříkačkou lihem (4ml).</a:t>
            </a:r>
          </a:p>
          <a:p>
            <a:r>
              <a:rPr lang="cs-CZ" dirty="0" smtClean="0"/>
              <a:t>Doprostřed vrstvy práškového uhlíku nasypeme směs cukru a jedlé sody.</a:t>
            </a:r>
          </a:p>
          <a:p>
            <a:r>
              <a:rPr lang="cs-CZ" dirty="0" smtClean="0"/>
              <a:t>Celou hromádku co nejrychleji zapálíme (aby líh nestihl vyprchat).</a:t>
            </a:r>
          </a:p>
          <a:p>
            <a:r>
              <a:rPr lang="cs-CZ" dirty="0" smtClean="0"/>
              <a:t>Vzniklý had je tvořen hmotou jemnější, než je popel vzniklý hořením hedvábného papíru</a:t>
            </a:r>
          </a:p>
          <a:p>
            <a:r>
              <a:rPr lang="cs-CZ" b="1" dirty="0" smtClean="0"/>
              <a:t>Proces:</a:t>
            </a:r>
          </a:p>
          <a:p>
            <a:r>
              <a:rPr lang="cs-CZ" dirty="0" smtClean="0"/>
              <a:t>Vznícený líh rozžhaví uhlí a následně se rozehřeje cukr. Z rozehřátého cukru vznikne karamel, který s oxidem uhličitým (vzniklým tepelným rozkladem sody) tvoří pěnu. Karamel na vzduchu ihned tuhne a vzniká pěnový had. Faraónův had pomalu vylézá z kopičky směsi cukru a jedlé sody. </a:t>
            </a:r>
          </a:p>
          <a:p>
            <a:r>
              <a:rPr lang="cs-CZ" dirty="0" smtClean="0"/>
              <a:t>Tip: Nasypeme-li na uhelný prach více kupiček směsi, může vzniknout třeba chobotnice.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2" descr="C:\Users\OLINA\Desktop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5100" b="1" dirty="0" smtClean="0"/>
              <a:t>Klíčení  - </a:t>
            </a:r>
            <a:r>
              <a:rPr lang="cs-CZ" sz="2900" dirty="0" smtClean="0"/>
              <a:t>pracovní list 1</a:t>
            </a:r>
            <a:endParaRPr lang="cs-CZ" sz="2900" dirty="0"/>
          </a:p>
          <a:p>
            <a:pPr>
              <a:buNone/>
            </a:pPr>
            <a:r>
              <a:rPr lang="cs-CZ" dirty="0"/>
              <a:t>Důkaz: Klíčení semen a následný růst rostlin v různých podmínkách.</a:t>
            </a:r>
          </a:p>
          <a:p>
            <a:r>
              <a:rPr lang="cs-CZ" dirty="0"/>
              <a:t>Pomůcky: 11 nádobek (od zmrzliny, margarinu, tvarohu atp.), hlína, semena ředkvičky, ocet, olej, sůl, štítky popsané čísly od 1 do 11.</a:t>
            </a:r>
          </a:p>
          <a:p>
            <a:r>
              <a:rPr lang="cs-CZ" dirty="0"/>
              <a:t>Pokus: </a:t>
            </a:r>
          </a:p>
          <a:p>
            <a:r>
              <a:rPr lang="cs-CZ" dirty="0"/>
              <a:t>1. Do všech nádobek zasaďte stejné množství semen pro různé podmínky k životu dle bodu 3. </a:t>
            </a:r>
          </a:p>
          <a:p>
            <a:r>
              <a:rPr lang="cs-CZ" dirty="0"/>
              <a:t>2. Nádobky označte čísly. </a:t>
            </a:r>
          </a:p>
          <a:p>
            <a:r>
              <a:rPr lang="cs-CZ" dirty="0"/>
              <a:t>3. Rostlinám dáme různé podmínky k růstu:</a:t>
            </a:r>
          </a:p>
          <a:p>
            <a:r>
              <a:rPr lang="cs-CZ" dirty="0"/>
              <a:t>Nádobka č. 1 -  voda, vzduch , půda, světlo</a:t>
            </a:r>
          </a:p>
          <a:p>
            <a:r>
              <a:rPr lang="cs-CZ" dirty="0"/>
              <a:t>Nádobka č. 2 -  voda, vzduch, půda</a:t>
            </a:r>
          </a:p>
          <a:p>
            <a:r>
              <a:rPr lang="cs-CZ" dirty="0"/>
              <a:t>Nádobka č. 3 -  voda vzduch světlo </a:t>
            </a:r>
          </a:p>
          <a:p>
            <a:r>
              <a:rPr lang="cs-CZ" dirty="0"/>
              <a:t>Nádobka č. 4  - voda, světlo</a:t>
            </a:r>
          </a:p>
          <a:p>
            <a:r>
              <a:rPr lang="cs-CZ" dirty="0"/>
              <a:t>Nádobka č. 5 – vzduch, světlo</a:t>
            </a:r>
          </a:p>
          <a:p>
            <a:r>
              <a:rPr lang="cs-CZ" dirty="0"/>
              <a:t>Nádobka č. 6 -  voda, vzduch, světlo, ocet</a:t>
            </a:r>
          </a:p>
          <a:p>
            <a:r>
              <a:rPr lang="cs-CZ" dirty="0"/>
              <a:t>Nádobka č. 7 -  voda, vzduch , světlo, olej</a:t>
            </a:r>
          </a:p>
          <a:p>
            <a:r>
              <a:rPr lang="cs-CZ" dirty="0"/>
              <a:t>Nádobka č. 8 – voda, vzduch, světlo, sůl</a:t>
            </a:r>
          </a:p>
          <a:p>
            <a:r>
              <a:rPr lang="cs-CZ" dirty="0"/>
              <a:t>Nádobka č. 9 – voda, půda, světlo</a:t>
            </a:r>
          </a:p>
          <a:p>
            <a:r>
              <a:rPr lang="cs-CZ" dirty="0"/>
              <a:t>Nádoba č. 10 – vzduch, půda, světlo</a:t>
            </a:r>
          </a:p>
          <a:p>
            <a:r>
              <a:rPr lang="cs-CZ" dirty="0"/>
              <a:t>Nádoba č. 11 - voda</a:t>
            </a:r>
          </a:p>
          <a:p>
            <a:r>
              <a:rPr lang="cs-CZ" dirty="0"/>
              <a:t>4. Semena vyklíčí v nádobkách: 1, 2 a 3 jinde ne - </a:t>
            </a:r>
            <a:r>
              <a:rPr lang="cs-CZ" b="1" dirty="0"/>
              <a:t>pro klíčení semena potřebují vodu a vzduch</a:t>
            </a:r>
            <a:r>
              <a:rPr lang="cs-CZ" dirty="0"/>
              <a:t>, nepotřebují světlo - energii získávají ze svých zásobních látek.</a:t>
            </a:r>
          </a:p>
          <a:p>
            <a:r>
              <a:rPr lang="cs-CZ" dirty="0"/>
              <a:t>5. Rostlinky rostoucí ve tmě (nádobka 2) budou vytáhlé a žluté - nevyvinul se u nich chlorofyl (zelené barvivo) a vytahují se za světlem.  Jakmile přendáme nádobku 2 na světlo, rostliny zezelenají - pro zdravý růst rostlin je potřeba světlo, protože z něj získávají energii.</a:t>
            </a:r>
          </a:p>
          <a:p>
            <a:r>
              <a:rPr lang="cs-CZ" dirty="0"/>
              <a:t>6. Rostliny zalité vodou (a tedy bez přístupu vzduchu) pouze zvětšila svůj objem (nabrala vodu), nevyklíčila.</a:t>
            </a:r>
          </a:p>
          <a:p>
            <a:endParaRPr lang="cs-CZ" dirty="0"/>
          </a:p>
        </p:txBody>
      </p:sp>
      <p:pic>
        <p:nvPicPr>
          <p:cNvPr id="4" name="Picture 2" descr="D:\DCIM\103CANON\IMG_5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sz="4000" b="1" dirty="0" smtClean="0"/>
              <a:t>Mohou žít </a:t>
            </a:r>
            <a:r>
              <a:rPr lang="cs-CZ" sz="4000" b="1" dirty="0"/>
              <a:t>rostliny bez světla a bez vzduchu</a:t>
            </a:r>
            <a:r>
              <a:rPr lang="cs-CZ" sz="4000" b="1" dirty="0" smtClean="0"/>
              <a:t>? </a:t>
            </a:r>
          </a:p>
          <a:p>
            <a:endParaRPr lang="cs-CZ" dirty="0"/>
          </a:p>
          <a:p>
            <a:pPr>
              <a:buNone/>
            </a:pPr>
            <a:r>
              <a:rPr lang="cs-CZ" b="1" dirty="0"/>
              <a:t>Důkaz: </a:t>
            </a:r>
            <a:r>
              <a:rPr lang="cs-CZ" dirty="0"/>
              <a:t>Žáci budou pozorovat, co se stane s rostlinou, pokud  jí zamezíme přístup vzduchu a světla. Rostliny-znaky života rostlin, jejich životní  potřeby.</a:t>
            </a:r>
          </a:p>
          <a:p>
            <a:pPr>
              <a:buNone/>
            </a:pPr>
            <a:r>
              <a:rPr lang="cs-CZ" dirty="0"/>
              <a:t>Pomůcky: živá rostlina s velkými listy, vazelína, černý papír-maska, kancelářské sponky. 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 </a:t>
            </a:r>
            <a:r>
              <a:rPr lang="cs-CZ" sz="5100" b="1" dirty="0" smtClean="0"/>
              <a:t>Rostliny a světlo</a:t>
            </a:r>
            <a:endParaRPr lang="cs-CZ" sz="5100" b="1" dirty="0"/>
          </a:p>
          <a:p>
            <a:pPr>
              <a:buNone/>
            </a:pPr>
            <a:r>
              <a:rPr lang="cs-CZ" dirty="0"/>
              <a:t>1. Do kousku černého papíru  uděláme několik různých otvorů.</a:t>
            </a:r>
          </a:p>
          <a:p>
            <a:pPr>
              <a:buNone/>
            </a:pPr>
            <a:r>
              <a:rPr lang="cs-CZ" dirty="0"/>
              <a:t>2. Vzniklou masku připevníme pomocí kancelářské sponky na list rostliny.</a:t>
            </a:r>
          </a:p>
          <a:p>
            <a:pPr>
              <a:buNone/>
            </a:pPr>
            <a:r>
              <a:rPr lang="cs-CZ" dirty="0"/>
              <a:t>3. </a:t>
            </a:r>
            <a:r>
              <a:rPr lang="cs-CZ" dirty="0" smtClean="0"/>
              <a:t>list </a:t>
            </a:r>
            <a:r>
              <a:rPr lang="cs-CZ" dirty="0"/>
              <a:t>průběžně kontrolujeme a pozorujeme, co se s ním stalo hned druhý den, za týden, za měsíc … </a:t>
            </a:r>
          </a:p>
          <a:p>
            <a:pPr>
              <a:buNone/>
            </a:pPr>
            <a:r>
              <a:rPr lang="cs-CZ" dirty="0"/>
              <a:t>4. Část listu, která byla pod maskou zežloutne nebo zhnědne. Nezakryté části zůstanou zelené.</a:t>
            </a:r>
          </a:p>
          <a:p>
            <a:pPr>
              <a:buNone/>
            </a:pPr>
            <a:r>
              <a:rPr lang="cs-CZ" dirty="0"/>
              <a:t>5. Bude list dále vadnout, i když masku odstraníme již druhý den? Pokud odstraníme masku  již druhý den, nepoznáme na listu rozdíl. Rostlina sice potřebuje světlo k životu, ale určitou dobu  dokáže přežít i bez něj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5100" b="1" dirty="0" smtClean="0"/>
              <a:t>Rostliny a vzduch</a:t>
            </a:r>
            <a:endParaRPr lang="cs-CZ" sz="5100" b="1" dirty="0"/>
          </a:p>
          <a:p>
            <a:pPr>
              <a:buNone/>
            </a:pPr>
            <a:r>
              <a:rPr lang="cs-CZ" dirty="0"/>
              <a:t>1. Rostlinu dáme na dobře viditelné místo.</a:t>
            </a:r>
          </a:p>
          <a:p>
            <a:pPr>
              <a:buNone/>
            </a:pPr>
            <a:r>
              <a:rPr lang="cs-CZ" dirty="0"/>
              <a:t>2. Několik listů natřeme po obou stranách (horní i spodní) vazelínou.</a:t>
            </a:r>
          </a:p>
          <a:p>
            <a:pPr>
              <a:buNone/>
            </a:pPr>
            <a:r>
              <a:rPr lang="cs-CZ" dirty="0"/>
              <a:t>3. Každý den listy pozorujte. Zkuste je porovnat s ostatními nepotřenými listy.</a:t>
            </a:r>
          </a:p>
          <a:p>
            <a:pPr>
              <a:buNone/>
            </a:pPr>
            <a:r>
              <a:rPr lang="cs-CZ" dirty="0"/>
              <a:t>4. Pomazané listy pomalu vadnou až odpadnou.</a:t>
            </a:r>
          </a:p>
          <a:p>
            <a:pPr>
              <a:buNone/>
            </a:pPr>
            <a:r>
              <a:rPr lang="cs-CZ" dirty="0"/>
              <a:t> 5. Listy potřebují k životu světlo a vzduch. Rostliny se vyživují pomocí fotosyntézy, která by bez světla a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vzduchu </a:t>
            </a:r>
            <a:r>
              <a:rPr lang="cs-CZ" dirty="0"/>
              <a:t>nemohla probíhat.Vazelína ucpe průduchy na povrchu listu a list nemůže dýchat.</a:t>
            </a:r>
          </a:p>
          <a:p>
            <a:pPr>
              <a:buNone/>
            </a:pPr>
            <a:r>
              <a:rPr lang="cs-CZ" sz="6000" b="1" dirty="0"/>
              <a:t> </a:t>
            </a:r>
            <a:endParaRPr lang="cs-CZ" sz="6000" b="1" dirty="0" smtClean="0"/>
          </a:p>
          <a:p>
            <a:pPr>
              <a:buNone/>
            </a:pPr>
            <a:r>
              <a:rPr lang="cs-CZ" sz="5000" b="1" dirty="0" smtClean="0"/>
              <a:t>Rostliny a světlo 2</a:t>
            </a:r>
          </a:p>
          <a:p>
            <a:pPr marL="514350" indent="-514350">
              <a:buAutoNum type="arabicPeriod"/>
            </a:pPr>
            <a:r>
              <a:rPr lang="cs-CZ" dirty="0" smtClean="0"/>
              <a:t>Přesvědčíme se, že je tráva zelená jen díky slunečnímu světlu</a:t>
            </a:r>
          </a:p>
          <a:p>
            <a:pPr marL="514350" indent="-514350">
              <a:buAutoNum type="arabicPeriod"/>
            </a:pPr>
            <a:r>
              <a:rPr lang="cs-CZ" dirty="0" smtClean="0"/>
              <a:t>Zakryjeme kousek trávy deskou ze silného kartonu, </a:t>
            </a:r>
            <a:r>
              <a:rPr lang="cs-CZ" dirty="0" smtClean="0"/>
              <a:t>zatížíme, aby </a:t>
            </a:r>
            <a:r>
              <a:rPr lang="cs-CZ" dirty="0" smtClean="0"/>
              <a:t>ji vítr nemohl odfouknout</a:t>
            </a:r>
          </a:p>
          <a:p>
            <a:pPr marL="514350" indent="-514350">
              <a:buAutoNum type="arabicPeriod"/>
            </a:pPr>
            <a:r>
              <a:rPr lang="cs-CZ" dirty="0" smtClean="0"/>
              <a:t>Za dva týdny, když, desku odstraníme </a:t>
            </a:r>
            <a:r>
              <a:rPr lang="cs-CZ" dirty="0" smtClean="0"/>
              <a:t>uvidíme, že </a:t>
            </a:r>
            <a:r>
              <a:rPr lang="cs-CZ" dirty="0" smtClean="0"/>
              <a:t>tráva vybledla a uvadá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D:\DCIM\103CANON\IMG_5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276" y="2636912"/>
            <a:ext cx="2087724" cy="3215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1)Pěstování fazolí </a:t>
            </a:r>
            <a:r>
              <a:rPr lang="cs-CZ" sz="2300" dirty="0" smtClean="0"/>
              <a:t>-</a:t>
            </a:r>
            <a:r>
              <a:rPr lang="cs-CZ" dirty="0" smtClean="0"/>
              <a:t> kelímek, fazole. Fazole rozmístíme po obvodu nádoby, postavíme na parapet a každý den zaléváme – více nádob – různé podmínky pěstování – </a:t>
            </a:r>
            <a:r>
              <a:rPr lang="cs-CZ" sz="1400" dirty="0" smtClean="0"/>
              <a:t>pracovní list 2</a:t>
            </a:r>
          </a:p>
          <a:p>
            <a:pPr>
              <a:buNone/>
            </a:pPr>
            <a:r>
              <a:rPr lang="cs-CZ" b="1" dirty="0" smtClean="0"/>
              <a:t>2) Akrobatické fazole </a:t>
            </a:r>
            <a:r>
              <a:rPr lang="cs-CZ" dirty="0" smtClean="0"/>
              <a:t>– když rostliny vzrostou (10-12 dnů)- uděláme díru vespod kelímku, a rostlinu protáhneme, přidáme hlínu, kelímek zavěsíme. Když dáme rostliny do tmy a rozsvítíme lampičku, fazole půjdou za světlem</a:t>
            </a:r>
          </a:p>
          <a:p>
            <a:pPr>
              <a:buNone/>
            </a:pPr>
            <a:r>
              <a:rPr lang="cs-CZ" b="1" dirty="0"/>
              <a:t>3</a:t>
            </a:r>
            <a:r>
              <a:rPr lang="cs-CZ" b="1" dirty="0" smtClean="0"/>
              <a:t>) Pěstování bez semen </a:t>
            </a:r>
            <a:r>
              <a:rPr lang="cs-CZ" dirty="0" smtClean="0"/>
              <a:t>– bramborové bludiště – brambora s očky, krabice od bot, karton, lepící páska – po několika dnech se klíčky začnou prodírat ke světlu</a:t>
            </a:r>
          </a:p>
          <a:p>
            <a:pPr>
              <a:buNone/>
            </a:pPr>
            <a:r>
              <a:rPr lang="cs-CZ" b="1" dirty="0" smtClean="0"/>
              <a:t>4) Další pěstování bez semen</a:t>
            </a:r>
            <a:r>
              <a:rPr lang="cs-CZ" dirty="0" smtClean="0"/>
              <a:t>– zasazení listu- fialka, muškát – zakoření větvička, plazivé šlahouny jahod, stroužek česneku, nať mrkve s částí kořene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Rostliny a semena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dirty="0" smtClean="0"/>
              <a:t>Půda obsahuje řadu minerálů a vody, žije v ní řada živočichů.</a:t>
            </a:r>
          </a:p>
          <a:p>
            <a:pPr>
              <a:buNone/>
            </a:pPr>
            <a:r>
              <a:rPr lang="cs-CZ" sz="2200" b="1" dirty="0" smtClean="0"/>
              <a:t>Vrstvy půdy:</a:t>
            </a:r>
            <a:r>
              <a:rPr lang="cs-CZ" sz="2200" dirty="0" smtClean="0"/>
              <a:t> odebereme část zeminy ze zahrádky,  prosejeme sítem do kýble a zbytek ze síta roztřídíme – kamínky, kousky rostlin, živočichy, zbytek zeminy dáme do zavařovací sklenice se šroubovacím uzávěrem, dolijeme vodou téměř po okraj, zašroubujeme, protřepme a necháme ustát. Po chvíli se </a:t>
            </a:r>
            <a:r>
              <a:rPr lang="cs-CZ" sz="2200" dirty="0" smtClean="0"/>
              <a:t>oddělil</a:t>
            </a:r>
            <a:r>
              <a:rPr lang="cs-CZ" sz="2200" dirty="0" smtClean="0"/>
              <a:t>y</a:t>
            </a:r>
            <a:r>
              <a:rPr lang="cs-CZ" sz="2200" dirty="0" smtClean="0"/>
              <a:t> </a:t>
            </a:r>
            <a:r>
              <a:rPr lang="cs-CZ" sz="2200" dirty="0" smtClean="0"/>
              <a:t>vrstvy půdy – zbytky rostlin, jíl, písek, štěrk, kamínky</a:t>
            </a: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23528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C:\Users\OLINA\Desktop\Akce 2012\publikace pokusy\pokusy\půda\IMG_3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77072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cs-CZ" sz="2400" b="1" dirty="0" smtClean="0"/>
              <a:t>Hnijící odpad </a:t>
            </a:r>
            <a:r>
              <a:rPr lang="cs-CZ" sz="2400" dirty="0" smtClean="0"/>
              <a:t>– </a:t>
            </a:r>
            <a:r>
              <a:rPr lang="cs-CZ" sz="2400" dirty="0" err="1" smtClean="0"/>
              <a:t>zetlelé</a:t>
            </a:r>
            <a:r>
              <a:rPr lang="cs-CZ" sz="2400" dirty="0" smtClean="0"/>
              <a:t> rostliny a živočichové tvoří v půdě výživnou směs a tvoří tak základ pro další rostliny. Do zavíracích sáčků dáme zeminu a do ní různé druhy odpadků – ohryzek od jablka, slupku od banánu, papírový obal, </a:t>
            </a:r>
            <a:r>
              <a:rPr lang="cs-CZ" sz="2400" dirty="0" smtClean="0"/>
              <a:t>konzervu </a:t>
            </a:r>
            <a:r>
              <a:rPr lang="cs-CZ" sz="2400" dirty="0" smtClean="0"/>
              <a:t>– vždy po několika dnech uděláme kontrolu, sáčky neotvíráme</a:t>
            </a:r>
          </a:p>
          <a:p>
            <a:r>
              <a:rPr lang="cs-CZ" sz="1600" dirty="0" smtClean="0"/>
              <a:t>Pracovní list 3</a:t>
            </a:r>
          </a:p>
          <a:p>
            <a:endParaRPr lang="cs-CZ" dirty="0"/>
          </a:p>
        </p:txBody>
      </p:sp>
      <p:pic>
        <p:nvPicPr>
          <p:cNvPr id="5" name="Picture 2" descr="D:\DCIM\103CANON\IMG_5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rozkládání odpadů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Odhad doby rozkládání různých typů odpadů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INA\Desktop\pokusy\balicek-inside-bez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7000" b="1" dirty="0" smtClean="0"/>
              <a:t>Kyselý déšť</a:t>
            </a:r>
          </a:p>
          <a:p>
            <a:pPr>
              <a:buNone/>
            </a:pPr>
            <a:endParaRPr lang="cs-CZ" dirty="0"/>
          </a:p>
          <a:p>
            <a:pPr algn="just"/>
            <a:r>
              <a:rPr lang="cs-CZ" dirty="0"/>
              <a:t>Škodlivé látky, které se dostávají do atmosféry, například z automobilů, továren, či ze sopečné činnosti, reagují s vodou v atmosféře a vznikají tak dusíkaté kyseliny, které padají na zem ve formě tzv. kyselého deště.  Zvýšená kyselost v půdě a ve vodních tocích se nepříznivě projevuje na rostlinstvu a vodních organizmech.  </a:t>
            </a:r>
          </a:p>
          <a:p>
            <a:pPr algn="just"/>
            <a:r>
              <a:rPr lang="cs-CZ" dirty="0" smtClean="0"/>
              <a:t>Kyselé </a:t>
            </a:r>
            <a:r>
              <a:rPr lang="cs-CZ" dirty="0"/>
              <a:t>deště mohou způsobit řadu zdravotních komplikací i lidem. Většinou se jedná o potíže dýchacího ústrojí. Kyselina sírová a kyselina dusičná způsobují astma, suchý kašel, bolesti hlavy a očí a </a:t>
            </a:r>
            <a:r>
              <a:rPr lang="cs-CZ" dirty="0" smtClean="0"/>
              <a:t>dráždí </a:t>
            </a:r>
            <a:r>
              <a:rPr lang="cs-CZ" dirty="0"/>
              <a:t>nos a krk. Do potravního řetězce člověka se mohou prostřednictvím ovoce, zeleniny a tkání živočichů dostat toxické kovy obsažené v kyselých deštích.</a:t>
            </a:r>
          </a:p>
          <a:p>
            <a:pPr algn="just"/>
            <a:endParaRPr lang="cs-CZ" dirty="0"/>
          </a:p>
          <a:p>
            <a:r>
              <a:rPr lang="cs-CZ" b="1" dirty="0"/>
              <a:t>POKUS – Působení kyselého prostředí na rostliny</a:t>
            </a:r>
            <a:endParaRPr lang="cs-CZ" dirty="0"/>
          </a:p>
          <a:p>
            <a:r>
              <a:rPr lang="cs-CZ" dirty="0"/>
              <a:t>Pomůcky: tři plastové krabičky, semena rychle rostoucích rostlin (řeřicha, fazole, hrách), filtrační papír nebo vata, ocet, tři nádobky na zalévání</a:t>
            </a:r>
          </a:p>
          <a:p>
            <a:r>
              <a:rPr lang="cs-CZ" dirty="0"/>
              <a:t>DŮKAZ: Vlivem kyselého deště rostliny živoří a odumírají.</a:t>
            </a:r>
          </a:p>
          <a:p>
            <a:r>
              <a:rPr lang="cs-CZ" dirty="0"/>
              <a:t>Pokus: </a:t>
            </a:r>
          </a:p>
          <a:p>
            <a:r>
              <a:rPr lang="cs-CZ" dirty="0"/>
              <a:t>1. Připravte do každé krabičky na dno filtrační papír nebo vatu a dejte na ni připravená semínka rostlin. </a:t>
            </a:r>
          </a:p>
          <a:p>
            <a:r>
              <a:rPr lang="cs-CZ" dirty="0"/>
              <a:t>2. Krabičky umístěte na slunné místo, například na parapet. </a:t>
            </a:r>
          </a:p>
          <a:p>
            <a:r>
              <a:rPr lang="cs-CZ" dirty="0"/>
              <a:t>3. Rostliny pravidelně zalévejte, až vyrostou do zhruba 15 centimetrů. </a:t>
            </a:r>
          </a:p>
          <a:p>
            <a:r>
              <a:rPr lang="cs-CZ" dirty="0"/>
              <a:t>4. Poté každý den zalévejte každou rostlinu jiným roztokem.</a:t>
            </a:r>
          </a:p>
          <a:p>
            <a:r>
              <a:rPr lang="cs-CZ" dirty="0"/>
              <a:t>5. První rostlinu zalévejte čistou vodou.</a:t>
            </a:r>
          </a:p>
          <a:p>
            <a:r>
              <a:rPr lang="cs-CZ" dirty="0"/>
              <a:t>6. Druhou rostlinu zalévejte vodou, do které přidejte 2 ml octa.</a:t>
            </a:r>
          </a:p>
          <a:p>
            <a:r>
              <a:rPr lang="cs-CZ" dirty="0"/>
              <a:t>7. Třetí rostlinu zalévejte vodou, do které přidejte 10 ml octa. </a:t>
            </a:r>
          </a:p>
          <a:p>
            <a:r>
              <a:rPr lang="cs-CZ" dirty="0"/>
              <a:t>8. Každý den pozorujte, co se s rostlinami děje, které rostou rychleji, jak se mění barva jejích listů. Zapisujte výsledky do pracovního listu (Pracovní list Kyselý déšť ). 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1722</Words>
  <Application>Microsoft Office PowerPoint</Application>
  <PresentationFormat>Předvádění na obrazovce (4:3)</PresentationFormat>
  <Paragraphs>189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Snímek 1</vt:lpstr>
      <vt:lpstr>Sami otázky nestačí – odpovědi nalézáme v pokusech a pozorováních</vt:lpstr>
      <vt:lpstr>Snímek 3</vt:lpstr>
      <vt:lpstr>Snímek 4</vt:lpstr>
      <vt:lpstr>Rostliny a semena</vt:lpstr>
      <vt:lpstr>Půda</vt:lpstr>
      <vt:lpstr>Snímek 7</vt:lpstr>
      <vt:lpstr>Hra rozkládání odpadů</vt:lpstr>
      <vt:lpstr>Snímek 9</vt:lpstr>
      <vt:lpstr>Snímek 10</vt:lpstr>
      <vt:lpstr>Počasí </vt:lpstr>
      <vt:lpstr>Snímek 12</vt:lpstr>
      <vt:lpstr>Snímek 13</vt:lpstr>
      <vt:lpstr>Snímek 14</vt:lpstr>
      <vt:lpstr>Snímek 15</vt:lpstr>
      <vt:lpstr>Další pokusy</vt:lpstr>
      <vt:lpstr>Snímek 17</vt:lpstr>
      <vt:lpstr>Hra - přístroje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OLINA</dc:creator>
  <cp:lastModifiedBy>OLINA</cp:lastModifiedBy>
  <cp:revision>84</cp:revision>
  <dcterms:created xsi:type="dcterms:W3CDTF">2012-09-25T05:45:51Z</dcterms:created>
  <dcterms:modified xsi:type="dcterms:W3CDTF">2012-10-01T10:35:05Z</dcterms:modified>
</cp:coreProperties>
</file>